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71" r:id="rId3"/>
    <p:sldId id="273" r:id="rId4"/>
    <p:sldId id="275" r:id="rId5"/>
    <p:sldId id="257" r:id="rId6"/>
    <p:sldId id="265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66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47D84-A70B-4B1F-BEF7-059FA267F558}" type="datetimeFigureOut">
              <a:rPr lang="en-GB" smtClean="0"/>
              <a:t>19/10/2017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1B206-FEAE-4F35-AFEB-85B7FB444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704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2F109-89C1-4908-85C2-8899F4236E57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661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43AE-67E1-4F80-9811-48705A5118D0}" type="datetimeFigureOut">
              <a:rPr lang="en-GB" smtClean="0"/>
              <a:t>19/10/2017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05064-1BFC-4FBC-9FC8-761EA30C9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559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43AE-67E1-4F80-9811-48705A5118D0}" type="datetimeFigureOut">
              <a:rPr lang="en-GB" smtClean="0"/>
              <a:t>19/10/2017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05064-1BFC-4FBC-9FC8-761EA30C9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12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43AE-67E1-4F80-9811-48705A5118D0}" type="datetimeFigureOut">
              <a:rPr lang="en-GB" smtClean="0"/>
              <a:t>19/10/2017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05064-1BFC-4FBC-9FC8-761EA30C9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048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3200" y="6356351"/>
            <a:ext cx="32512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10/19/2017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5334000"/>
            <a:ext cx="3251200" cy="14478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00" y="5548102"/>
            <a:ext cx="2056384" cy="1081299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0" y="6172200"/>
            <a:ext cx="965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…………………………………………………………………………………………………………………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65694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3200" y="6356351"/>
            <a:ext cx="32512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10/19/2017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5334000"/>
            <a:ext cx="3251200" cy="14478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00" y="5548102"/>
            <a:ext cx="2056384" cy="1081299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0" y="6172200"/>
            <a:ext cx="965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…………………………………………………………………………………………………………………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975490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3200" y="6356351"/>
            <a:ext cx="32512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10/19/2017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5334000"/>
            <a:ext cx="3251200" cy="14478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00" y="5548102"/>
            <a:ext cx="2056384" cy="1081299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0" y="6172200"/>
            <a:ext cx="965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/>
              <a:t>…………………………………………………………………………………………………………………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42842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43AE-67E1-4F80-9811-48705A5118D0}" type="datetimeFigureOut">
              <a:rPr lang="en-GB" smtClean="0"/>
              <a:t>19/10/2017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05064-1BFC-4FBC-9FC8-761EA30C9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77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43AE-67E1-4F80-9811-48705A5118D0}" type="datetimeFigureOut">
              <a:rPr lang="en-GB" smtClean="0"/>
              <a:t>19/10/2017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05064-1BFC-4FBC-9FC8-761EA30C9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575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43AE-67E1-4F80-9811-48705A5118D0}" type="datetimeFigureOut">
              <a:rPr lang="en-GB" smtClean="0"/>
              <a:t>19/10/2017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05064-1BFC-4FBC-9FC8-761EA30C9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983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43AE-67E1-4F80-9811-48705A5118D0}" type="datetimeFigureOut">
              <a:rPr lang="en-GB" smtClean="0"/>
              <a:t>19/10/2017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05064-1BFC-4FBC-9FC8-761EA30C9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999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43AE-67E1-4F80-9811-48705A5118D0}" type="datetimeFigureOut">
              <a:rPr lang="en-GB" smtClean="0"/>
              <a:t>19/10/2017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05064-1BFC-4FBC-9FC8-761EA30C9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1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43AE-67E1-4F80-9811-48705A5118D0}" type="datetimeFigureOut">
              <a:rPr lang="en-GB" smtClean="0"/>
              <a:t>19/10/2017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05064-1BFC-4FBC-9FC8-761EA30C9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278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43AE-67E1-4F80-9811-48705A5118D0}" type="datetimeFigureOut">
              <a:rPr lang="en-GB" smtClean="0"/>
              <a:t>19/10/2017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05064-1BFC-4FBC-9FC8-761EA30C9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983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243AE-67E1-4F80-9811-48705A5118D0}" type="datetimeFigureOut">
              <a:rPr lang="en-GB" smtClean="0"/>
              <a:t>19/10/2017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05064-1BFC-4FBC-9FC8-761EA30C9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380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243AE-67E1-4F80-9811-48705A5118D0}" type="datetimeFigureOut">
              <a:rPr lang="en-GB" smtClean="0"/>
              <a:t>19/10/2017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05064-1BFC-4FBC-9FC8-761EA30C9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380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>
          <a:xfrm>
            <a:off x="1752600" y="304800"/>
            <a:ext cx="8686800" cy="114300"/>
          </a:xfrm>
          <a:prstGeom prst="flowChartAlternateProcess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312605" y="1010959"/>
            <a:ext cx="95274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 Work and Inclusive Growth</a:t>
            </a:r>
          </a:p>
          <a:p>
            <a:pPr algn="ctr"/>
            <a:endParaRPr lang="en-GB" sz="5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Professor </a:t>
            </a:r>
            <a:r>
              <a:rPr lang="en-GB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Patricia Findlay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3600" y="3855048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 Work Convention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33600" y="5006366"/>
            <a:ext cx="7924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Member; Academic Adviser </a:t>
            </a:r>
          </a:p>
        </p:txBody>
      </p:sp>
    </p:spTree>
    <p:extLst>
      <p:ext uri="{BB962C8B-B14F-4D97-AF65-F5344CB8AC3E}">
        <p14:creationId xmlns:p14="http://schemas.microsoft.com/office/powerpoint/2010/main" val="367911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>
          <a:xfrm>
            <a:off x="1752600" y="304800"/>
            <a:ext cx="8686800" cy="114300"/>
          </a:xfrm>
          <a:prstGeom prst="flowChartAlternateProcess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1283110" y="1002889"/>
            <a:ext cx="96306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i="1" dirty="0"/>
              <a:t>OECD: Inclusive growth is economic growth that creates </a:t>
            </a:r>
            <a:r>
              <a:rPr lang="en-GB" sz="3200" b="1" i="1" dirty="0"/>
              <a:t>opportunity</a:t>
            </a:r>
            <a:r>
              <a:rPr lang="en-GB" sz="3200" i="1" dirty="0"/>
              <a:t> for all segments of the population and </a:t>
            </a:r>
            <a:r>
              <a:rPr lang="en-GB" sz="3200" b="1" i="1" dirty="0"/>
              <a:t>distributes the dividends of increased prosperity</a:t>
            </a:r>
            <a:r>
              <a:rPr lang="en-GB" sz="3200" i="1" dirty="0"/>
              <a:t>, both in monetary and non-monetary terms, fairly across society</a:t>
            </a:r>
            <a:r>
              <a:rPr lang="en-GB" sz="3200" i="1" dirty="0" smtClean="0"/>
              <a:t>.</a:t>
            </a:r>
          </a:p>
          <a:p>
            <a:endParaRPr lang="en-GB" sz="3200" dirty="0"/>
          </a:p>
          <a:p>
            <a:r>
              <a:rPr lang="en-GB" sz="3200" i="1" dirty="0"/>
              <a:t>SG: We aim to achieve economic growth in Scotland that </a:t>
            </a:r>
            <a:r>
              <a:rPr lang="en-GB" sz="3200" i="1" dirty="0" smtClean="0"/>
              <a:t>is inclusive</a:t>
            </a:r>
            <a:r>
              <a:rPr lang="en-GB" sz="3200" i="1" dirty="0"/>
              <a:t>. This means growth that combines increased prosperity with greater equality, creates </a:t>
            </a:r>
            <a:r>
              <a:rPr lang="en-GB" sz="3200" b="1" i="1" dirty="0"/>
              <a:t>opportunities for all</a:t>
            </a:r>
            <a:r>
              <a:rPr lang="en-GB" sz="3200" i="1" dirty="0"/>
              <a:t>, and </a:t>
            </a:r>
            <a:r>
              <a:rPr lang="en-GB" sz="3200" b="1" i="1" dirty="0"/>
              <a:t>distributes the benefits </a:t>
            </a:r>
            <a:r>
              <a:rPr lang="en-GB" sz="3200" i="1" dirty="0"/>
              <a:t>of increased prosperity fairly.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09355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>
          <a:xfrm>
            <a:off x="1752600" y="304800"/>
            <a:ext cx="8686800" cy="114300"/>
          </a:xfrm>
          <a:prstGeom prst="flowChartAlternateProcess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1280652" y="766915"/>
            <a:ext cx="96306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0" i="1" dirty="0" smtClean="0"/>
              <a:t>Participating</a:t>
            </a:r>
          </a:p>
          <a:p>
            <a:endParaRPr lang="en-GB" sz="6000" i="1" dirty="0"/>
          </a:p>
          <a:p>
            <a:endParaRPr lang="en-GB" sz="6000" i="1" dirty="0" smtClean="0"/>
          </a:p>
          <a:p>
            <a:endParaRPr lang="en-GB" sz="6000" i="1" dirty="0"/>
          </a:p>
          <a:p>
            <a:pPr algn="r"/>
            <a:r>
              <a:rPr lang="en-GB" sz="6000" i="1" dirty="0" smtClean="0"/>
              <a:t>Benefitting</a:t>
            </a:r>
          </a:p>
        </p:txBody>
      </p:sp>
    </p:spTree>
    <p:extLst>
      <p:ext uri="{BB962C8B-B14F-4D97-AF65-F5344CB8AC3E}">
        <p14:creationId xmlns:p14="http://schemas.microsoft.com/office/powerpoint/2010/main" val="384053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>
          <a:xfrm>
            <a:off x="1752600" y="304800"/>
            <a:ext cx="8686800" cy="114300"/>
          </a:xfrm>
          <a:prstGeom prst="flowChartAlternateProcess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1280652" y="781663"/>
            <a:ext cx="96306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0" i="1" dirty="0" smtClean="0"/>
              <a:t>Participating</a:t>
            </a:r>
          </a:p>
          <a:p>
            <a:endParaRPr lang="en-GB" sz="6000" i="1" dirty="0"/>
          </a:p>
          <a:p>
            <a:pPr algn="ctr"/>
            <a:r>
              <a:rPr lang="en-GB" sz="6000" i="1" dirty="0" smtClean="0"/>
              <a:t>Creating (value)</a:t>
            </a:r>
            <a:endParaRPr lang="en-GB" sz="6000" i="1" dirty="0" smtClean="0"/>
          </a:p>
          <a:p>
            <a:pPr algn="ctr"/>
            <a:endParaRPr lang="en-GB" sz="6000" i="1" dirty="0"/>
          </a:p>
          <a:p>
            <a:pPr algn="r"/>
            <a:r>
              <a:rPr lang="en-GB" sz="6000" i="1" dirty="0" smtClean="0"/>
              <a:t>Benefitting</a:t>
            </a:r>
          </a:p>
        </p:txBody>
      </p:sp>
    </p:spTree>
    <p:extLst>
      <p:ext uri="{BB962C8B-B14F-4D97-AF65-F5344CB8AC3E}">
        <p14:creationId xmlns:p14="http://schemas.microsoft.com/office/powerpoint/2010/main" val="194274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>
          <a:xfrm>
            <a:off x="2691340" y="1715618"/>
            <a:ext cx="6515100" cy="85725"/>
          </a:xfrm>
          <a:prstGeom prst="flowChartAlternateProcess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25263" y="1948827"/>
            <a:ext cx="4527755" cy="3667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GB" sz="28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vision is that,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GB" sz="28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2025, people in Scotland will have a world-leading working life where fair work drives success, wellbeing and prosperity for individuals, businesses, organisations and society.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6" y="203603"/>
            <a:ext cx="2016224" cy="11820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0594" y="1948827"/>
            <a:ext cx="4948296" cy="4657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GB" sz="28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28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 </a:t>
            </a:r>
            <a:r>
              <a:rPr lang="en-GB" sz="28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is work that </a:t>
            </a:r>
            <a:r>
              <a:rPr lang="en-GB" sz="28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offers effective </a:t>
            </a:r>
            <a:r>
              <a:rPr lang="en-GB" sz="28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voice, opportunity, security</a:t>
            </a:r>
            <a:r>
              <a:rPr lang="en-GB" sz="28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fulfilment </a:t>
            </a:r>
            <a:r>
              <a:rPr lang="en-GB" sz="28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respect; </a:t>
            </a:r>
            <a:endParaRPr lang="en-GB" sz="2800" dirty="0" smtClean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GB" sz="28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GB" sz="28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balances </a:t>
            </a:r>
            <a:r>
              <a:rPr lang="en-GB" sz="28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rights </a:t>
            </a:r>
            <a:r>
              <a:rPr lang="en-GB" sz="28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responsibilities of employers </a:t>
            </a:r>
            <a:r>
              <a:rPr lang="en-GB" sz="28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workers 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GB" sz="28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8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can generate benefits </a:t>
            </a:r>
            <a:r>
              <a:rPr lang="en-GB" sz="28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individuals</a:t>
            </a:r>
            <a:r>
              <a:rPr lang="en-GB" sz="28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organisations and </a:t>
            </a:r>
            <a:r>
              <a:rPr lang="en-GB" sz="28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society.</a:t>
            </a:r>
            <a:endParaRPr lang="en-GB" sz="2800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176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>
          <a:xfrm>
            <a:off x="1752600" y="304800"/>
            <a:ext cx="8686800" cy="114300"/>
          </a:xfrm>
          <a:prstGeom prst="flowChartAlternateProcess">
            <a:avLst/>
          </a:prstGeom>
          <a:solidFill>
            <a:srgbClr val="B00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646" y="419100"/>
            <a:ext cx="8355578" cy="618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769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2102" y="2130426"/>
            <a:ext cx="9935497" cy="1470025"/>
          </a:xfrm>
        </p:spPr>
        <p:txBody>
          <a:bodyPr/>
          <a:lstStyle/>
          <a:p>
            <a:r>
              <a:rPr lang="en-GB" dirty="0" smtClean="0"/>
              <a:t>Thank you.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399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143</Words>
  <Application>Microsoft Office PowerPoint</Application>
  <PresentationFormat>Widescreen</PresentationFormat>
  <Paragraphs>25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Findlay</dc:creator>
  <cp:lastModifiedBy>Patricia Findlay</cp:lastModifiedBy>
  <cp:revision>17</cp:revision>
  <dcterms:created xsi:type="dcterms:W3CDTF">2017-10-16T15:59:05Z</dcterms:created>
  <dcterms:modified xsi:type="dcterms:W3CDTF">2017-10-18T23:10:18Z</dcterms:modified>
</cp:coreProperties>
</file>